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5113000" cy="21374100"/>
  <p:notesSz cx="6858000" cy="9144000"/>
  <p:embeddedFontLst>
    <p:embeddedFont>
      <p:font typeface="阿里巴巴普惠体 Medium" pitchFamily="18" charset="-122"/>
      <p:regular r:id="rId3"/>
    </p:embeddedFont>
    <p:embeddedFont>
      <p:font typeface="字由点字典黑 1 Bold" pitchFamily="18" charset="-122"/>
      <p:regular r:id="rId4"/>
    </p:embeddedFont>
    <p:embeddedFont>
      <p:font typeface="字由点字典黑 2 Bold" pitchFamily="18" charset="-122"/>
      <p:regular r:id="rId5"/>
    </p:embeddedFont>
    <p:embeddedFont>
      <p:font typeface="字由点字典黑 2 Bold Italics" pitchFamily="18" charset="-122"/>
      <p:regular r:id="rId6"/>
    </p:embeddedFont>
    <p:embeddedFont>
      <p:font typeface="字由点字典黑 2 Light" pitchFamily="18" charset="-122"/>
      <p:regular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10" autoAdjust="0"/>
  </p:normalViewPr>
  <p:slideViewPr>
    <p:cSldViewPr>
      <p:cViewPr varScale="1">
        <p:scale>
          <a:sx n="37" d="100"/>
          <a:sy n="37" d="100"/>
        </p:scale>
        <p:origin x="3024" y="2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ableStyles" Target="tableStyles.xml"/><Relationship Id="rId5" Type="http://schemas.openxmlformats.org/officeDocument/2006/relationships/font" Target="fonts/font3.fntdata"/><Relationship Id="rId10" Type="http://schemas.openxmlformats.org/officeDocument/2006/relationships/theme" Target="theme/theme1.xml"/><Relationship Id="rId4" Type="http://schemas.openxmlformats.org/officeDocument/2006/relationships/font" Target="fonts/font2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81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35434" y="19935856"/>
            <a:ext cx="13863846" cy="698822"/>
            <a:chOff x="0" y="0"/>
            <a:chExt cx="2484245" cy="1252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84245" cy="125221"/>
            </a:xfrm>
            <a:custGeom>
              <a:avLst/>
              <a:gdLst/>
              <a:ahLst/>
              <a:cxnLst/>
              <a:rect l="l" t="t" r="r" b="b"/>
              <a:pathLst>
                <a:path w="2484245" h="125221">
                  <a:moveTo>
                    <a:pt x="0" y="0"/>
                  </a:moveTo>
                  <a:lnTo>
                    <a:pt x="2484245" y="0"/>
                  </a:lnTo>
                  <a:lnTo>
                    <a:pt x="2484245" y="125221"/>
                  </a:lnTo>
                  <a:lnTo>
                    <a:pt x="0" y="12522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0"/>
              <a:ext cx="2484245" cy="220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74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31469" y="6359069"/>
            <a:ext cx="9182398" cy="5731690"/>
            <a:chOff x="0" y="0"/>
            <a:chExt cx="1844084" cy="11510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44085" cy="1151085"/>
            </a:xfrm>
            <a:custGeom>
              <a:avLst/>
              <a:gdLst/>
              <a:ahLst/>
              <a:cxnLst/>
              <a:rect l="l" t="t" r="r" b="b"/>
              <a:pathLst>
                <a:path w="1844085" h="1151085">
                  <a:moveTo>
                    <a:pt x="0" y="0"/>
                  </a:moveTo>
                  <a:lnTo>
                    <a:pt x="1844085" y="0"/>
                  </a:lnTo>
                  <a:lnTo>
                    <a:pt x="1844085" y="1151085"/>
                  </a:lnTo>
                  <a:lnTo>
                    <a:pt x="0" y="1151085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95250"/>
              <a:ext cx="1844084" cy="12463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74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35434" y="3633410"/>
            <a:ext cx="13853097" cy="2563733"/>
            <a:chOff x="0" y="0"/>
            <a:chExt cx="2782093" cy="5148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782093" cy="514870"/>
            </a:xfrm>
            <a:custGeom>
              <a:avLst/>
              <a:gdLst/>
              <a:ahLst/>
              <a:cxnLst/>
              <a:rect l="l" t="t" r="r" b="b"/>
              <a:pathLst>
                <a:path w="2782093" h="514870">
                  <a:moveTo>
                    <a:pt x="0" y="0"/>
                  </a:moveTo>
                  <a:lnTo>
                    <a:pt x="2782093" y="0"/>
                  </a:lnTo>
                  <a:lnTo>
                    <a:pt x="2782093" y="514870"/>
                  </a:lnTo>
                  <a:lnTo>
                    <a:pt x="0" y="51487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2782093" cy="6101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74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48272" y="12252684"/>
            <a:ext cx="4517474" cy="7511723"/>
            <a:chOff x="0" y="0"/>
            <a:chExt cx="907236" cy="150856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07236" cy="1508566"/>
            </a:xfrm>
            <a:custGeom>
              <a:avLst/>
              <a:gdLst/>
              <a:ahLst/>
              <a:cxnLst/>
              <a:rect l="l" t="t" r="r" b="b"/>
              <a:pathLst>
                <a:path w="907236" h="1508566">
                  <a:moveTo>
                    <a:pt x="0" y="0"/>
                  </a:moveTo>
                  <a:lnTo>
                    <a:pt x="907236" y="0"/>
                  </a:lnTo>
                  <a:lnTo>
                    <a:pt x="907236" y="1508566"/>
                  </a:lnTo>
                  <a:lnTo>
                    <a:pt x="0" y="1508566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907236" cy="1603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74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50255" y="12252684"/>
            <a:ext cx="4513509" cy="709200"/>
            <a:chOff x="0" y="0"/>
            <a:chExt cx="906440" cy="14242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06440" cy="142427"/>
            </a:xfrm>
            <a:custGeom>
              <a:avLst/>
              <a:gdLst/>
              <a:ahLst/>
              <a:cxnLst/>
              <a:rect l="l" t="t" r="r" b="b"/>
              <a:pathLst>
                <a:path w="906440" h="142427">
                  <a:moveTo>
                    <a:pt x="0" y="0"/>
                  </a:moveTo>
                  <a:lnTo>
                    <a:pt x="906440" y="0"/>
                  </a:lnTo>
                  <a:lnTo>
                    <a:pt x="906440" y="142427"/>
                  </a:lnTo>
                  <a:lnTo>
                    <a:pt x="0" y="142427"/>
                  </a:lnTo>
                  <a:close/>
                </a:path>
              </a:pathLst>
            </a:custGeom>
            <a:solidFill>
              <a:srgbClr val="3296C9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906440" cy="2376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74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31469" y="3633410"/>
            <a:ext cx="13853097" cy="708963"/>
            <a:chOff x="0" y="0"/>
            <a:chExt cx="2782093" cy="14238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782093" cy="142380"/>
            </a:xfrm>
            <a:custGeom>
              <a:avLst/>
              <a:gdLst/>
              <a:ahLst/>
              <a:cxnLst/>
              <a:rect l="l" t="t" r="r" b="b"/>
              <a:pathLst>
                <a:path w="2782093" h="142380">
                  <a:moveTo>
                    <a:pt x="0" y="0"/>
                  </a:moveTo>
                  <a:lnTo>
                    <a:pt x="2782093" y="0"/>
                  </a:lnTo>
                  <a:lnTo>
                    <a:pt x="2782093" y="142380"/>
                  </a:lnTo>
                  <a:lnTo>
                    <a:pt x="0" y="142380"/>
                  </a:lnTo>
                  <a:close/>
                </a:path>
              </a:pathLst>
            </a:custGeom>
            <a:solidFill>
              <a:srgbClr val="3296C9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2782093" cy="2376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74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33451" y="6359069"/>
            <a:ext cx="9180416" cy="709200"/>
            <a:chOff x="0" y="0"/>
            <a:chExt cx="1843686" cy="14242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43686" cy="142427"/>
            </a:xfrm>
            <a:custGeom>
              <a:avLst/>
              <a:gdLst/>
              <a:ahLst/>
              <a:cxnLst/>
              <a:rect l="l" t="t" r="r" b="b"/>
              <a:pathLst>
                <a:path w="1843686" h="142427">
                  <a:moveTo>
                    <a:pt x="0" y="0"/>
                  </a:moveTo>
                  <a:lnTo>
                    <a:pt x="1843686" y="0"/>
                  </a:lnTo>
                  <a:lnTo>
                    <a:pt x="1843686" y="142427"/>
                  </a:lnTo>
                  <a:lnTo>
                    <a:pt x="0" y="142427"/>
                  </a:lnTo>
                  <a:close/>
                </a:path>
              </a:pathLst>
            </a:custGeom>
            <a:solidFill>
              <a:srgbClr val="3296C9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95250"/>
              <a:ext cx="1843686" cy="2376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74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631469" y="12252684"/>
            <a:ext cx="9187268" cy="7511723"/>
            <a:chOff x="0" y="0"/>
            <a:chExt cx="1845062" cy="1508566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45063" cy="1508566"/>
            </a:xfrm>
            <a:custGeom>
              <a:avLst/>
              <a:gdLst/>
              <a:ahLst/>
              <a:cxnLst/>
              <a:rect l="l" t="t" r="r" b="b"/>
              <a:pathLst>
                <a:path w="1845063" h="1508566">
                  <a:moveTo>
                    <a:pt x="0" y="0"/>
                  </a:moveTo>
                  <a:lnTo>
                    <a:pt x="1845063" y="0"/>
                  </a:lnTo>
                  <a:lnTo>
                    <a:pt x="1845063" y="1508566"/>
                  </a:lnTo>
                  <a:lnTo>
                    <a:pt x="0" y="1508566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95250"/>
              <a:ext cx="1845062" cy="1603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74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29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403" y="13114877"/>
            <a:ext cx="4336282" cy="3098047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476" y="13223988"/>
            <a:ext cx="3043332" cy="2881189"/>
          </a:xfrm>
          <a:prstGeom prst="rect">
            <a:avLst/>
          </a:prstGeom>
        </p:spPr>
      </p:pic>
      <p:grpSp>
        <p:nvGrpSpPr>
          <p:cNvPr id="31" name="Group 31"/>
          <p:cNvGrpSpPr/>
          <p:nvPr/>
        </p:nvGrpSpPr>
        <p:grpSpPr>
          <a:xfrm>
            <a:off x="9981806" y="6359069"/>
            <a:ext cx="4517474" cy="5731690"/>
            <a:chOff x="0" y="0"/>
            <a:chExt cx="907236" cy="1151085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907236" cy="1151085"/>
            </a:xfrm>
            <a:custGeom>
              <a:avLst/>
              <a:gdLst/>
              <a:ahLst/>
              <a:cxnLst/>
              <a:rect l="l" t="t" r="r" b="b"/>
              <a:pathLst>
                <a:path w="907236" h="1151085">
                  <a:moveTo>
                    <a:pt x="0" y="0"/>
                  </a:moveTo>
                  <a:lnTo>
                    <a:pt x="907236" y="0"/>
                  </a:lnTo>
                  <a:lnTo>
                    <a:pt x="907236" y="1151085"/>
                  </a:lnTo>
                  <a:lnTo>
                    <a:pt x="0" y="1151085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95250"/>
              <a:ext cx="907236" cy="12463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74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4" name="Freeform 34"/>
          <p:cNvSpPr/>
          <p:nvPr/>
        </p:nvSpPr>
        <p:spPr>
          <a:xfrm>
            <a:off x="10397396" y="6699270"/>
            <a:ext cx="3686294" cy="1799380"/>
          </a:xfrm>
          <a:custGeom>
            <a:avLst/>
            <a:gdLst/>
            <a:ahLst/>
            <a:cxnLst/>
            <a:rect l="l" t="t" r="r" b="b"/>
            <a:pathLst>
              <a:path w="3686294" h="1799380">
                <a:moveTo>
                  <a:pt x="0" y="0"/>
                </a:moveTo>
                <a:lnTo>
                  <a:pt x="3686295" y="0"/>
                </a:lnTo>
                <a:lnTo>
                  <a:pt x="3686295" y="1799380"/>
                </a:lnTo>
                <a:lnTo>
                  <a:pt x="0" y="1799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8373" b="-18373"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" name="Freeform 35"/>
          <p:cNvSpPr/>
          <p:nvPr/>
        </p:nvSpPr>
        <p:spPr>
          <a:xfrm>
            <a:off x="10397396" y="9375882"/>
            <a:ext cx="3686294" cy="1799380"/>
          </a:xfrm>
          <a:custGeom>
            <a:avLst/>
            <a:gdLst/>
            <a:ahLst/>
            <a:cxnLst/>
            <a:rect l="l" t="t" r="r" b="b"/>
            <a:pathLst>
              <a:path w="3686294" h="1799380">
                <a:moveTo>
                  <a:pt x="0" y="0"/>
                </a:moveTo>
                <a:lnTo>
                  <a:pt x="3686295" y="0"/>
                </a:lnTo>
                <a:lnTo>
                  <a:pt x="3686295" y="1799380"/>
                </a:lnTo>
                <a:lnTo>
                  <a:pt x="0" y="17993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18958" b="-52385"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6" name="Group 36"/>
          <p:cNvGrpSpPr/>
          <p:nvPr/>
        </p:nvGrpSpPr>
        <p:grpSpPr>
          <a:xfrm>
            <a:off x="635434" y="12252684"/>
            <a:ext cx="9178433" cy="709200"/>
            <a:chOff x="0" y="0"/>
            <a:chExt cx="1843288" cy="14242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843288" cy="142427"/>
            </a:xfrm>
            <a:custGeom>
              <a:avLst/>
              <a:gdLst/>
              <a:ahLst/>
              <a:cxnLst/>
              <a:rect l="l" t="t" r="r" b="b"/>
              <a:pathLst>
                <a:path w="1843288" h="142427">
                  <a:moveTo>
                    <a:pt x="0" y="0"/>
                  </a:moveTo>
                  <a:lnTo>
                    <a:pt x="1843288" y="0"/>
                  </a:lnTo>
                  <a:lnTo>
                    <a:pt x="1843288" y="142427"/>
                  </a:lnTo>
                  <a:lnTo>
                    <a:pt x="0" y="142427"/>
                  </a:lnTo>
                  <a:close/>
                </a:path>
              </a:pathLst>
            </a:custGeom>
            <a:solidFill>
              <a:srgbClr val="3296C9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95250"/>
              <a:ext cx="1843288" cy="2376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74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42258" y="16865381"/>
            <a:ext cx="362428" cy="362428"/>
            <a:chOff x="0" y="0"/>
            <a:chExt cx="483237" cy="483237"/>
          </a:xfrm>
        </p:grpSpPr>
        <p:grpSp>
          <p:nvGrpSpPr>
            <p:cNvPr id="40" name="Group 40"/>
            <p:cNvGrpSpPr/>
            <p:nvPr/>
          </p:nvGrpSpPr>
          <p:grpSpPr>
            <a:xfrm>
              <a:off x="0" y="0"/>
              <a:ext cx="483237" cy="483237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5ECE">
                      <a:alpha val="100000"/>
                    </a:srgbClr>
                  </a:gs>
                  <a:gs pos="50000">
                    <a:srgbClr val="0059AC">
                      <a:alpha val="100000"/>
                    </a:srgbClr>
                  </a:gs>
                  <a:gs pos="100000">
                    <a:srgbClr val="0E314E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TextBox 4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31579" tIns="31579" rIns="31579" bIns="31579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43" name="TextBox 43"/>
            <p:cNvSpPr txBox="1"/>
            <p:nvPr/>
          </p:nvSpPr>
          <p:spPr>
            <a:xfrm>
              <a:off x="0" y="37161"/>
              <a:ext cx="483237" cy="3803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29"/>
                </a:lnSpc>
                <a:spcBef>
                  <a:spcPct val="0"/>
                </a:spcBef>
              </a:pPr>
              <a:r>
                <a:rPr lang="en-US" sz="1735">
                  <a:solidFill>
                    <a:srgbClr val="FFFFFF"/>
                  </a:solidFill>
                  <a:latin typeface="字由点字典黑 1 Bold"/>
                  <a:ea typeface="字由点字典黑 1 Bold"/>
                  <a:cs typeface="字由点字典黑 1 Bold"/>
                  <a:sym typeface="字由点字典黑 1 Bold"/>
                </a:rPr>
                <a:t>01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942258" y="18343280"/>
            <a:ext cx="362428" cy="362428"/>
            <a:chOff x="0" y="0"/>
            <a:chExt cx="483237" cy="483237"/>
          </a:xfrm>
        </p:grpSpPr>
        <p:grpSp>
          <p:nvGrpSpPr>
            <p:cNvPr id="45" name="Group 45"/>
            <p:cNvGrpSpPr/>
            <p:nvPr/>
          </p:nvGrpSpPr>
          <p:grpSpPr>
            <a:xfrm>
              <a:off x="0" y="0"/>
              <a:ext cx="483237" cy="483237"/>
              <a:chOff x="0" y="0"/>
              <a:chExt cx="812800" cy="8128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015ECE">
                      <a:alpha val="100000"/>
                    </a:srgbClr>
                  </a:gs>
                  <a:gs pos="50000">
                    <a:srgbClr val="0059AC">
                      <a:alpha val="100000"/>
                    </a:srgbClr>
                  </a:gs>
                  <a:gs pos="100000">
                    <a:srgbClr val="0E314E">
                      <a:alpha val="100000"/>
                    </a:srgbClr>
                  </a:gs>
                </a:gsLst>
                <a:lin ang="0"/>
              </a:gra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TextBox 4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31579" tIns="31579" rIns="31579" bIns="31579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48" name="TextBox 48"/>
            <p:cNvSpPr txBox="1"/>
            <p:nvPr/>
          </p:nvSpPr>
          <p:spPr>
            <a:xfrm>
              <a:off x="0" y="37161"/>
              <a:ext cx="483237" cy="3803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429"/>
                </a:lnSpc>
                <a:spcBef>
                  <a:spcPct val="0"/>
                </a:spcBef>
              </a:pPr>
              <a:r>
                <a:rPr lang="en-US" sz="1735">
                  <a:solidFill>
                    <a:srgbClr val="FFFFFF"/>
                  </a:solidFill>
                  <a:latin typeface="字由点字典黑 1 Bold"/>
                  <a:ea typeface="字由点字典黑 1 Bold"/>
                  <a:cs typeface="字由点字典黑 1 Bold"/>
                  <a:sym typeface="字由点字典黑 1 Bold"/>
                </a:rPr>
                <a:t>02</a:t>
              </a:r>
            </a:p>
          </p:txBody>
        </p:sp>
      </p:grpSp>
      <p:sp>
        <p:nvSpPr>
          <p:cNvPr id="49" name="Freeform 49"/>
          <p:cNvSpPr/>
          <p:nvPr/>
        </p:nvSpPr>
        <p:spPr>
          <a:xfrm>
            <a:off x="5207417" y="19979628"/>
            <a:ext cx="4705167" cy="611279"/>
          </a:xfrm>
          <a:custGeom>
            <a:avLst/>
            <a:gdLst/>
            <a:ahLst/>
            <a:cxnLst/>
            <a:rect l="l" t="t" r="r" b="b"/>
            <a:pathLst>
              <a:path w="4705167" h="611279">
                <a:moveTo>
                  <a:pt x="0" y="0"/>
                </a:moveTo>
                <a:lnTo>
                  <a:pt x="4705166" y="0"/>
                </a:lnTo>
                <a:lnTo>
                  <a:pt x="4705166" y="611279"/>
                </a:lnTo>
                <a:lnTo>
                  <a:pt x="0" y="6112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50" name="TextBox 50"/>
          <p:cNvSpPr txBox="1"/>
          <p:nvPr/>
        </p:nvSpPr>
        <p:spPr>
          <a:xfrm>
            <a:off x="10293143" y="16292613"/>
            <a:ext cx="3827732" cy="39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60"/>
              </a:lnSpc>
            </a:pPr>
            <a:r>
              <a:rPr lang="en-US" sz="2100" spc="-31">
                <a:solidFill>
                  <a:srgbClr val="000000"/>
                </a:solidFill>
                <a:latin typeface="字由点字典黑 2 Bold"/>
                <a:ea typeface="字由点字典黑 2 Bold"/>
                <a:cs typeface="字由点字典黑 2 Bold"/>
                <a:sym typeface="字由点字典黑 2 Bold"/>
              </a:rPr>
              <a:t>参考文献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0293143" y="16847855"/>
            <a:ext cx="3827732" cy="2567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</a:pPr>
            <a:r>
              <a:rPr lang="en-US" sz="1399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[1] 主要责任者.文献题名[文献类型标识].出版地:出版者,出版年:起止页码(可选).</a:t>
            </a:r>
          </a:p>
          <a:p>
            <a:pPr algn="just">
              <a:lnSpc>
                <a:spcPts val="2239"/>
              </a:lnSpc>
            </a:pPr>
            <a:r>
              <a:rPr lang="en-US" sz="1399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[2] 主要责任者.文献题名[J].刊名,年,卷(期):起止页码.</a:t>
            </a:r>
          </a:p>
          <a:p>
            <a:pPr algn="just">
              <a:lnSpc>
                <a:spcPts val="2239"/>
              </a:lnSpc>
            </a:pPr>
            <a:r>
              <a:rPr lang="en-US" sz="1399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[3] 析出文献主要责任者.析出文献题名[A].原文献主要责任者(可选)原文献题名[C].出版地:出版者,出版年:起止页码.</a:t>
            </a:r>
          </a:p>
          <a:p>
            <a:pPr marL="0" lvl="0" indent="0" algn="just">
              <a:lnSpc>
                <a:spcPts val="2239"/>
              </a:lnSpc>
            </a:pPr>
            <a:r>
              <a:rPr lang="en-US" sz="1399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[4] 主要责任者.文献题名[D].出版地:出版单位,出版年:起止页码(可选).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0293143" y="13342661"/>
            <a:ext cx="3827732" cy="817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spc="-31">
                <a:solidFill>
                  <a:srgbClr val="000000"/>
                </a:solidFill>
                <a:latin typeface="字由点字典黑 2 Bold"/>
                <a:ea typeface="字由点字典黑 2 Bold"/>
                <a:cs typeface="字由点字典黑 2 Bold"/>
                <a:sym typeface="字由点字典黑 2 Bold"/>
              </a:rPr>
              <a:t>畅想与担忧</a:t>
            </a:r>
          </a:p>
          <a:p>
            <a:pPr marL="0" lvl="0" indent="0" algn="l">
              <a:lnSpc>
                <a:spcPts val="3360"/>
              </a:lnSpc>
            </a:pPr>
            <a:endParaRPr lang="en-US" sz="2100" spc="-31">
              <a:solidFill>
                <a:srgbClr val="000000"/>
              </a:solidFill>
              <a:latin typeface="字由点字典黑 2 Bold"/>
              <a:ea typeface="字由点字典黑 2 Bold"/>
              <a:cs typeface="字由点字典黑 2 Bold"/>
              <a:sym typeface="字由点字典黑 2 Bold"/>
            </a:endParaRPr>
          </a:p>
        </p:txBody>
      </p:sp>
      <p:sp>
        <p:nvSpPr>
          <p:cNvPr id="53" name="TextBox 53"/>
          <p:cNvSpPr txBox="1"/>
          <p:nvPr/>
        </p:nvSpPr>
        <p:spPr>
          <a:xfrm>
            <a:off x="10293143" y="13897903"/>
            <a:ext cx="3827732" cy="567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39"/>
              </a:lnSpc>
            </a:pPr>
            <a:r>
              <a:rPr lang="en-US" sz="1399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请描述你对这个研究的展望与担忧，或者对你的创意想法的总结与反思。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976340" y="3733740"/>
            <a:ext cx="5710202" cy="435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74"/>
              </a:lnSpc>
            </a:pPr>
            <a:r>
              <a:rPr lang="en-US" sz="2296" spc="-34">
                <a:solidFill>
                  <a:srgbClr val="FFFFFF"/>
                </a:solidFill>
                <a:latin typeface="字由点字典黑 2 Bold"/>
                <a:ea typeface="字由点字典黑 2 Bold"/>
                <a:cs typeface="字由点字典黑 2 Bold"/>
                <a:sym typeface="字由点字典黑 2 Bold"/>
              </a:rPr>
              <a:t>你的创意或者你的研究领域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002963" y="4525188"/>
            <a:ext cx="6998923" cy="281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39"/>
              </a:lnSpc>
            </a:pPr>
            <a:r>
              <a:rPr lang="en-US" sz="1399" dirty="0" err="1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请写出研究或创意所涉及到的领域，如医疗、交通、动物保护等。并简要介绍该领域</a:t>
            </a:r>
            <a:r>
              <a:rPr lang="en-US" sz="1399" dirty="0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。</a:t>
            </a:r>
          </a:p>
        </p:txBody>
      </p:sp>
      <p:grpSp>
        <p:nvGrpSpPr>
          <p:cNvPr id="56" name="Group 56"/>
          <p:cNvGrpSpPr/>
          <p:nvPr/>
        </p:nvGrpSpPr>
        <p:grpSpPr>
          <a:xfrm>
            <a:off x="942258" y="7509626"/>
            <a:ext cx="8515235" cy="750823"/>
            <a:chOff x="0" y="0"/>
            <a:chExt cx="11353647" cy="1001097"/>
          </a:xfrm>
        </p:grpSpPr>
        <p:sp>
          <p:nvSpPr>
            <p:cNvPr id="57" name="TextBox 57"/>
            <p:cNvSpPr txBox="1"/>
            <p:nvPr/>
          </p:nvSpPr>
          <p:spPr>
            <a:xfrm>
              <a:off x="0" y="-85725"/>
              <a:ext cx="11353647" cy="5022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</a:pPr>
              <a:r>
                <a:rPr lang="en-US" sz="2100" spc="-31">
                  <a:solidFill>
                    <a:srgbClr val="000000"/>
                  </a:solidFill>
                  <a:latin typeface="字由点字典黑 2 Bold"/>
                  <a:ea typeface="字由点字典黑 2 Bold"/>
                  <a:cs typeface="字由点字典黑 2 Bold"/>
                  <a:sym typeface="字由点字典黑 2 Bold"/>
                </a:rPr>
                <a:t>发现问题</a:t>
              </a:r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0" y="648248"/>
              <a:ext cx="11353647" cy="352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239"/>
                </a:lnSpc>
              </a:pPr>
              <a:r>
                <a:rPr lang="en-US" sz="1399">
                  <a:solidFill>
                    <a:srgbClr val="000000"/>
                  </a:solidFill>
                  <a:latin typeface="字由点字典黑 2 Light"/>
                  <a:ea typeface="字由点字典黑 2 Light"/>
                  <a:cs typeface="字由点字典黑 2 Light"/>
                  <a:sym typeface="字由点字典黑 2 Light"/>
                </a:rPr>
                <a:t>请描述你研究的题目或者你的创意来源是什么？是要解决什么问题？</a:t>
              </a:r>
            </a:p>
          </p:txBody>
        </p:sp>
      </p:grpSp>
      <p:sp>
        <p:nvSpPr>
          <p:cNvPr id="59" name="TextBox 59"/>
          <p:cNvSpPr txBox="1"/>
          <p:nvPr/>
        </p:nvSpPr>
        <p:spPr>
          <a:xfrm>
            <a:off x="5865593" y="16069725"/>
            <a:ext cx="3366019" cy="281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39"/>
              </a:lnSpc>
            </a:pPr>
            <a:r>
              <a:rPr lang="en-US" sz="1399" u="none" strike="noStrike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使用图表来显示数据分析的可视化。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367243" y="16069725"/>
            <a:ext cx="3366019" cy="281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39"/>
              </a:lnSpc>
            </a:pPr>
            <a:r>
              <a:rPr lang="en-US" sz="1399" u="none" strike="noStrike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使用图表来显示数据分析的可视化。</a:t>
            </a:r>
          </a:p>
        </p:txBody>
      </p:sp>
      <p:grpSp>
        <p:nvGrpSpPr>
          <p:cNvPr id="61" name="Group 61"/>
          <p:cNvGrpSpPr/>
          <p:nvPr/>
        </p:nvGrpSpPr>
        <p:grpSpPr>
          <a:xfrm>
            <a:off x="942258" y="9288686"/>
            <a:ext cx="8532752" cy="750823"/>
            <a:chOff x="0" y="0"/>
            <a:chExt cx="11377003" cy="1001097"/>
          </a:xfrm>
        </p:grpSpPr>
        <p:sp>
          <p:nvSpPr>
            <p:cNvPr id="62" name="TextBox 62"/>
            <p:cNvSpPr txBox="1"/>
            <p:nvPr/>
          </p:nvSpPr>
          <p:spPr>
            <a:xfrm>
              <a:off x="0" y="-85725"/>
              <a:ext cx="11377003" cy="5022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60"/>
                </a:lnSpc>
              </a:pPr>
              <a:r>
                <a:rPr lang="en-US" sz="2100" spc="-31">
                  <a:solidFill>
                    <a:srgbClr val="000000"/>
                  </a:solidFill>
                  <a:latin typeface="字由点字典黑 2 Bold"/>
                  <a:ea typeface="字由点字典黑 2 Bold"/>
                  <a:cs typeface="字由点字典黑 2 Bold"/>
                  <a:sym typeface="字由点字典黑 2 Bold"/>
                </a:rPr>
                <a:t>解决思路</a:t>
              </a:r>
            </a:p>
          </p:txBody>
        </p:sp>
        <p:sp>
          <p:nvSpPr>
            <p:cNvPr id="63" name="TextBox 63"/>
            <p:cNvSpPr txBox="1"/>
            <p:nvPr/>
          </p:nvSpPr>
          <p:spPr>
            <a:xfrm>
              <a:off x="0" y="648248"/>
              <a:ext cx="11377003" cy="3528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2239"/>
                </a:lnSpc>
              </a:pPr>
              <a:r>
                <a:rPr lang="en-US" sz="1399">
                  <a:solidFill>
                    <a:srgbClr val="000000"/>
                  </a:solidFill>
                  <a:latin typeface="字由点字典黑 2 Light"/>
                  <a:ea typeface="字由点字典黑 2 Light"/>
                  <a:cs typeface="字由点字典黑 2 Light"/>
                  <a:sym typeface="字由点字典黑 2 Light"/>
                </a:rPr>
                <a:t>请简要概述该研究或你的创意如何解决上述问题。</a:t>
              </a:r>
            </a:p>
          </p:txBody>
        </p:sp>
      </p:grpSp>
      <p:sp>
        <p:nvSpPr>
          <p:cNvPr id="64" name="TextBox 64"/>
          <p:cNvSpPr txBox="1"/>
          <p:nvPr/>
        </p:nvSpPr>
        <p:spPr>
          <a:xfrm>
            <a:off x="10861037" y="777554"/>
            <a:ext cx="10971087" cy="503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01"/>
              </a:lnSpc>
            </a:pPr>
            <a:r>
              <a:rPr lang="en-US" sz="2563" i="1" spc="110">
                <a:solidFill>
                  <a:srgbClr val="151D32"/>
                </a:solidFill>
                <a:latin typeface="字由点字典黑 2 Bold Italics"/>
                <a:ea typeface="字由点字典黑 2 Bold Italics"/>
                <a:cs typeface="字由点字典黑 2 Bold Italics"/>
                <a:sym typeface="字由点字典黑 2 Bold Italics"/>
              </a:rPr>
              <a:t>AI for Science</a:t>
            </a:r>
          </a:p>
        </p:txBody>
      </p:sp>
      <p:sp>
        <p:nvSpPr>
          <p:cNvPr id="65" name="TextBox 65"/>
          <p:cNvSpPr txBox="1"/>
          <p:nvPr/>
        </p:nvSpPr>
        <p:spPr>
          <a:xfrm>
            <a:off x="942258" y="6448152"/>
            <a:ext cx="4170620" cy="892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4"/>
              </a:lnSpc>
            </a:pPr>
            <a:r>
              <a:rPr lang="en-US" sz="2296" spc="-34">
                <a:solidFill>
                  <a:srgbClr val="FFFFFF"/>
                </a:solidFill>
                <a:latin typeface="字由点字典黑 2 Bold"/>
                <a:ea typeface="字由点字典黑 2 Bold"/>
                <a:cs typeface="字由点字典黑 2 Bold"/>
                <a:sym typeface="字由点字典黑 2 Bold"/>
              </a:rPr>
              <a:t>研究问题</a:t>
            </a:r>
          </a:p>
          <a:p>
            <a:pPr marL="0" lvl="0" indent="0" algn="l">
              <a:lnSpc>
                <a:spcPts val="3674"/>
              </a:lnSpc>
            </a:pPr>
            <a:endParaRPr lang="en-US" sz="2296" spc="-34">
              <a:solidFill>
                <a:srgbClr val="FFFFFF"/>
              </a:solidFill>
              <a:latin typeface="字由点字典黑 2 Bold"/>
              <a:ea typeface="字由点字典黑 2 Bold"/>
              <a:cs typeface="字由点字典黑 2 Bold"/>
              <a:sym typeface="字由点字典黑 2 Bold"/>
            </a:endParaRPr>
          </a:p>
        </p:txBody>
      </p:sp>
      <p:sp>
        <p:nvSpPr>
          <p:cNvPr id="66" name="TextBox 66"/>
          <p:cNvSpPr txBox="1"/>
          <p:nvPr/>
        </p:nvSpPr>
        <p:spPr>
          <a:xfrm>
            <a:off x="10295126" y="12341767"/>
            <a:ext cx="4170620" cy="435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74"/>
              </a:lnSpc>
            </a:pPr>
            <a:r>
              <a:rPr lang="en-US" sz="2296" spc="-34">
                <a:solidFill>
                  <a:srgbClr val="FFFFFF"/>
                </a:solidFill>
                <a:latin typeface="字由点字典黑 2 Bold"/>
                <a:ea typeface="字由点字典黑 2 Bold"/>
                <a:cs typeface="字由点字典黑 2 Bold"/>
                <a:sym typeface="字由点字典黑 2 Bold"/>
              </a:rPr>
              <a:t>总结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0557534" y="8670100"/>
            <a:ext cx="3366019" cy="281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39"/>
              </a:lnSpc>
            </a:pPr>
            <a:r>
              <a:rPr lang="en-US" sz="1399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图一</a:t>
            </a:r>
          </a:p>
        </p:txBody>
      </p:sp>
      <p:sp>
        <p:nvSpPr>
          <p:cNvPr id="68" name="TextBox 68"/>
          <p:cNvSpPr txBox="1"/>
          <p:nvPr/>
        </p:nvSpPr>
        <p:spPr>
          <a:xfrm>
            <a:off x="10557534" y="11385508"/>
            <a:ext cx="3366019" cy="281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39"/>
              </a:lnSpc>
            </a:pPr>
            <a:r>
              <a:rPr lang="en-US" sz="1399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图二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976340" y="12341767"/>
            <a:ext cx="8481153" cy="892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4"/>
              </a:lnSpc>
            </a:pPr>
            <a:r>
              <a:rPr lang="en-US" sz="2296" spc="-34">
                <a:solidFill>
                  <a:srgbClr val="FFFFFF"/>
                </a:solidFill>
                <a:latin typeface="字由点字典黑 2 Bold"/>
                <a:ea typeface="字由点字典黑 2 Bold"/>
                <a:cs typeface="字由点字典黑 2 Bold"/>
                <a:sym typeface="字由点字典黑 2 Bold"/>
              </a:rPr>
              <a:t>AI解决方法</a:t>
            </a:r>
          </a:p>
          <a:p>
            <a:pPr marL="0" lvl="0" indent="0" algn="l">
              <a:lnSpc>
                <a:spcPts val="3674"/>
              </a:lnSpc>
            </a:pPr>
            <a:endParaRPr lang="en-US" sz="2296" spc="-34">
              <a:solidFill>
                <a:srgbClr val="FFFFFF"/>
              </a:solidFill>
              <a:latin typeface="字由点字典黑 2 Bold"/>
              <a:ea typeface="字由点字典黑 2 Bold"/>
              <a:cs typeface="字由点字典黑 2 Bold"/>
              <a:sym typeface="字由点字典黑 2 Bold"/>
            </a:endParaRPr>
          </a:p>
        </p:txBody>
      </p:sp>
      <p:sp>
        <p:nvSpPr>
          <p:cNvPr id="70" name="TextBox 70"/>
          <p:cNvSpPr txBox="1"/>
          <p:nvPr/>
        </p:nvSpPr>
        <p:spPr>
          <a:xfrm>
            <a:off x="1590201" y="16798706"/>
            <a:ext cx="7884809" cy="567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39"/>
              </a:lnSpc>
            </a:pPr>
            <a:r>
              <a:rPr lang="en-US" sz="1399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AI如何帮助科学家或者你自己解决问题的，请罗列具体用到的AI方法、工具、关键数据以及解决效果等......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590201" y="18276605"/>
            <a:ext cx="7884809" cy="567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239"/>
              </a:lnSpc>
            </a:pPr>
            <a:r>
              <a:rPr lang="en-US" sz="1399">
                <a:solidFill>
                  <a:srgbClr val="000000"/>
                </a:solidFill>
                <a:latin typeface="字由点字典黑 2 Light"/>
                <a:ea typeface="字由点字典黑 2 Light"/>
                <a:cs typeface="字由点字典黑 2 Light"/>
                <a:sym typeface="字由点字典黑 2 Light"/>
              </a:rPr>
              <a:t>AI如何帮助科学家或者你自己解决问题的，请罗列具体用到的AI方法、工具、关键数据以及解决效果等......</a:t>
            </a:r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6E1C3FB3-B8A3-028A-CB3F-14A74FCC9854}"/>
              </a:ext>
            </a:extLst>
          </p:cNvPr>
          <p:cNvGrpSpPr/>
          <p:nvPr/>
        </p:nvGrpSpPr>
        <p:grpSpPr>
          <a:xfrm>
            <a:off x="0" y="0"/>
            <a:ext cx="15120000" cy="3157160"/>
            <a:chOff x="0" y="0"/>
            <a:chExt cx="15120000" cy="3157160"/>
          </a:xfrm>
        </p:grpSpPr>
        <p:grpSp>
          <p:nvGrpSpPr>
            <p:cNvPr id="72" name="Group 72"/>
            <p:cNvGrpSpPr/>
            <p:nvPr/>
          </p:nvGrpSpPr>
          <p:grpSpPr>
            <a:xfrm>
              <a:off x="0" y="0"/>
              <a:ext cx="15120000" cy="3157160"/>
              <a:chOff x="0" y="0"/>
              <a:chExt cx="2709333" cy="565727"/>
            </a:xfrm>
          </p:grpSpPr>
          <p:sp>
            <p:nvSpPr>
              <p:cNvPr id="73" name="Freeform 73"/>
              <p:cNvSpPr/>
              <p:nvPr/>
            </p:nvSpPr>
            <p:spPr>
              <a:xfrm>
                <a:off x="0" y="0"/>
                <a:ext cx="2709333" cy="565727"/>
              </a:xfrm>
              <a:custGeom>
                <a:avLst/>
                <a:gdLst/>
                <a:ahLst/>
                <a:cxnLst/>
                <a:rect l="l" t="t" r="r" b="b"/>
                <a:pathLst>
                  <a:path w="2709333" h="565727">
                    <a:moveTo>
                      <a:pt x="0" y="0"/>
                    </a:moveTo>
                    <a:lnTo>
                      <a:pt x="2709333" y="0"/>
                    </a:lnTo>
                    <a:lnTo>
                      <a:pt x="2709333" y="565727"/>
                    </a:lnTo>
                    <a:lnTo>
                      <a:pt x="0" y="565727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4" name="TextBox 74"/>
              <p:cNvSpPr txBox="1"/>
              <p:nvPr/>
            </p:nvSpPr>
            <p:spPr>
              <a:xfrm>
                <a:off x="0" y="-66675"/>
                <a:ext cx="2709333" cy="63240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80"/>
                  </a:lnSpc>
                </a:pPr>
                <a:endParaRPr/>
              </a:p>
            </p:txBody>
          </p:sp>
        </p:grpSp>
        <p:sp>
          <p:nvSpPr>
            <p:cNvPr id="75" name="Freeform 75"/>
            <p:cNvSpPr/>
            <p:nvPr/>
          </p:nvSpPr>
          <p:spPr>
            <a:xfrm>
              <a:off x="783869" y="326396"/>
              <a:ext cx="3114513" cy="2764089"/>
            </a:xfrm>
            <a:custGeom>
              <a:avLst/>
              <a:gdLst/>
              <a:ahLst/>
              <a:cxnLst/>
              <a:rect l="l" t="t" r="r" b="b"/>
              <a:pathLst>
                <a:path w="3114513" h="2764089">
                  <a:moveTo>
                    <a:pt x="0" y="0"/>
                  </a:moveTo>
                  <a:lnTo>
                    <a:pt x="3114512" y="0"/>
                  </a:lnTo>
                  <a:lnTo>
                    <a:pt x="3114512" y="2764089"/>
                  </a:lnTo>
                  <a:lnTo>
                    <a:pt x="0" y="276408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b="-9304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6" name="TextBox 76"/>
          <p:cNvSpPr txBox="1"/>
          <p:nvPr/>
        </p:nvSpPr>
        <p:spPr>
          <a:xfrm>
            <a:off x="4266334" y="1194366"/>
            <a:ext cx="10382318" cy="166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079"/>
              </a:lnSpc>
            </a:pPr>
            <a:r>
              <a:rPr lang="en-US" sz="8799" b="1" spc="580" dirty="0" err="1">
                <a:solidFill>
                  <a:srgbClr val="3296C9"/>
                </a:solidFill>
                <a:latin typeface="阿里巴巴普惠体 Medium"/>
                <a:ea typeface="阿里巴巴普惠体 Medium"/>
                <a:cs typeface="阿里巴巴普惠体 Medium"/>
                <a:sym typeface="阿里巴巴普惠体 Medium"/>
              </a:rPr>
              <a:t>创意</a:t>
            </a:r>
            <a:r>
              <a:rPr lang="en-US" sz="8799" b="1" spc="580" dirty="0">
                <a:solidFill>
                  <a:srgbClr val="3296C9"/>
                </a:solidFill>
                <a:latin typeface="阿里巴巴普惠体 Medium"/>
                <a:ea typeface="阿里巴巴普惠体 Medium"/>
                <a:cs typeface="阿里巴巴普惠体 Medium"/>
                <a:sym typeface="阿里巴巴普惠体 Medium"/>
              </a:rPr>
              <a:t>/</a:t>
            </a:r>
            <a:r>
              <a:rPr lang="en-US" sz="8799" b="1" spc="580" dirty="0" err="1">
                <a:solidFill>
                  <a:srgbClr val="3296C9"/>
                </a:solidFill>
                <a:latin typeface="阿里巴巴普惠体 Medium"/>
                <a:ea typeface="阿里巴巴普惠体 Medium"/>
                <a:cs typeface="阿里巴巴普惠体 Medium"/>
                <a:sym typeface="阿里巴巴普惠体 Medium"/>
              </a:rPr>
              <a:t>研究标题</a:t>
            </a:r>
            <a:endParaRPr lang="en-US" sz="8799" b="1" spc="580" dirty="0">
              <a:solidFill>
                <a:srgbClr val="3296C9"/>
              </a:solidFill>
              <a:latin typeface="阿里巴巴普惠体 Medium"/>
              <a:ea typeface="阿里巴巴普惠体 Medium"/>
              <a:cs typeface="阿里巴巴普惠体 Medium"/>
              <a:sym typeface="阿里巴巴普惠体 Medium"/>
            </a:endParaRPr>
          </a:p>
        </p:txBody>
      </p:sp>
      <p:sp>
        <p:nvSpPr>
          <p:cNvPr id="77" name="TextBox 77"/>
          <p:cNvSpPr txBox="1"/>
          <p:nvPr/>
        </p:nvSpPr>
        <p:spPr>
          <a:xfrm>
            <a:off x="4266334" y="862635"/>
            <a:ext cx="10971087" cy="503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01"/>
              </a:lnSpc>
            </a:pPr>
            <a:r>
              <a:rPr lang="en-US" sz="2563" i="1" spc="110">
                <a:solidFill>
                  <a:srgbClr val="151D32"/>
                </a:solidFill>
                <a:latin typeface="字由点字典黑 2 Bold Italics"/>
                <a:ea typeface="字由点字典黑 2 Bold Italics"/>
                <a:cs typeface="字由点字典黑 2 Bold Italics"/>
                <a:sym typeface="字由点字典黑 2 Bold Italics"/>
              </a:rPr>
              <a:t>主题：AI for Science/AI for Fun（二选一）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4328324" y="388673"/>
            <a:ext cx="10971087" cy="503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01"/>
              </a:lnSpc>
            </a:pPr>
            <a:r>
              <a:rPr lang="en-US" sz="2563" i="1" spc="110" dirty="0" err="1">
                <a:solidFill>
                  <a:srgbClr val="151D32"/>
                </a:solidFill>
                <a:latin typeface="字由点字典黑 2 Bold Italics"/>
                <a:ea typeface="字由点字典黑 2 Bold Italics"/>
                <a:cs typeface="字由点字典黑 2 Bold Italics"/>
                <a:sym typeface="字由点字典黑 2 Bold Italics"/>
              </a:rPr>
              <a:t>姓名</a:t>
            </a:r>
            <a:r>
              <a:rPr lang="en-US" sz="2563" i="1" spc="110" dirty="0">
                <a:solidFill>
                  <a:srgbClr val="151D32"/>
                </a:solidFill>
                <a:latin typeface="字由点字典黑 2 Bold Italics"/>
                <a:ea typeface="字由点字典黑 2 Bold Italics"/>
                <a:cs typeface="字由点字典黑 2 Bold Italics"/>
                <a:sym typeface="字由点字典黑 2 Bold Italics"/>
              </a:rPr>
              <a:t>：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</Words>
  <Application>Microsoft Macintosh PowerPoint</Application>
  <PresentationFormat>自定义</PresentationFormat>
  <Paragraphs>28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字由点字典黑 1 Bold</vt:lpstr>
      <vt:lpstr>字由点字典黑 2 Light</vt:lpstr>
      <vt:lpstr>Calibri</vt:lpstr>
      <vt:lpstr>字由点字典黑 2 Bold Italics</vt:lpstr>
      <vt:lpstr>字由点字典黑 2 Bold</vt:lpstr>
      <vt:lpstr>阿里巴巴普惠体 Medium</vt:lpstr>
      <vt:lpstr>Arial</vt:lpstr>
      <vt:lpstr>Office Theme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研究标题</dc:title>
  <cp:lastModifiedBy>office user</cp:lastModifiedBy>
  <cp:revision>2</cp:revision>
  <dcterms:created xsi:type="dcterms:W3CDTF">2006-08-16T00:00:00Z</dcterms:created>
  <dcterms:modified xsi:type="dcterms:W3CDTF">2025-11-05T08:41:36Z</dcterms:modified>
  <dc:identifier>DAG3tz8c-Ws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{"Label":"1","ContentProducer":"001191110105MA01AN806X00000","ProduceID":"DAG3tz8c-Ws","ReservedCode1":"","ContentPropagator":"001191110105MA01AN806X00000","PropagateID":"DAG3tz8c-Ws","ReservedCode2":""}</vt:lpwstr>
  </property>
</Properties>
</file>

<file path=docProps/thumbnail.jpeg>
</file>